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15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jpe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144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971173" y="1560826"/>
            <a:ext cx="5201655" cy="10972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آلية إنشاء شركة ناشئة
من حدائق العلوم والتكنولوجيا</a:t>
            </a:r>
            <a:endParaRPr lang="en-US" sz="3294" dirty="0"/>
          </a:p>
        </p:txBody>
      </p:sp>
      <p:sp>
        <p:nvSpPr>
          <p:cNvPr id="4" name="Text 1"/>
          <p:cNvSpPr/>
          <p:nvPr/>
        </p:nvSpPr>
        <p:spPr>
          <a:xfrm>
            <a:off x="1971173" y="3019239"/>
            <a:ext cx="5201655" cy="4822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704" dirty="0">
                <a:solidFill>
                  <a:srgbClr val="007BFF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من البحث العلمي إلى الريادة التجارية</a:t>
            </a:r>
            <a:endParaRPr lang="en-US" sz="1704" dirty="0"/>
          </a:p>
        </p:txBody>
      </p:sp>
      <p:sp>
        <p:nvSpPr>
          <p:cNvPr id="5" name="Text 2"/>
          <p:cNvSpPr/>
          <p:nvPr/>
        </p:nvSpPr>
        <p:spPr>
          <a:xfrm>
            <a:off x="1971173" y="3787192"/>
            <a:ext cx="5201655" cy="3018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دليل مختصر وشامل لرواد الأعمال والباحثين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658341"/>
            <a:ext cx="8715375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1) توليد الفكرة: نقطة الانطلاق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714875" y="1769194"/>
            <a:ext cx="3857625" cy="28179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4714875" y="1769194"/>
            <a:ext cx="3857625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450" y="2083519"/>
            <a:ext cx="257175" cy="34290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7882179" y="2744316"/>
            <a:ext cx="547446" cy="344686"/>
          </a:xfrm>
          <a:prstGeom prst="rect">
            <a:avLst/>
          </a:prstGeom>
          <a:solidFill>
            <a:srgbClr val="E3F2FD"/>
          </a:solidFill>
          <a:ln/>
        </p:spPr>
      </p:sp>
      <p:sp>
        <p:nvSpPr>
          <p:cNvPr id="8" name="Text 4"/>
          <p:cNvSpPr/>
          <p:nvPr/>
        </p:nvSpPr>
        <p:spPr>
          <a:xfrm>
            <a:off x="7882179" y="2744316"/>
            <a:ext cx="547446" cy="344686"/>
          </a:xfrm>
          <a:prstGeom prst="rect">
            <a:avLst/>
          </a:prstGeom>
          <a:noFill/>
          <a:ln/>
        </p:spPr>
        <p:txBody>
          <a:bodyPr wrap="square" lIns="102108" tIns="42545" rIns="102108" bIns="42545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المصدر</a:t>
            </a:r>
            <a:endParaRPr lang="en-US" sz="885" dirty="0"/>
          </a:p>
        </p:txBody>
      </p:sp>
      <p:sp>
        <p:nvSpPr>
          <p:cNvPr id="9" name="Text 5"/>
          <p:cNvSpPr/>
          <p:nvPr/>
        </p:nvSpPr>
        <p:spPr>
          <a:xfrm>
            <a:off x="4857750" y="3350168"/>
            <a:ext cx="3571875" cy="48398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من أين تبدأ؟</a:t>
            </a:r>
            <a:endParaRPr lang="en-US" sz="1602" dirty="0"/>
          </a:p>
        </p:txBody>
      </p:sp>
      <p:sp>
        <p:nvSpPr>
          <p:cNvPr id="10" name="Text 6"/>
          <p:cNvSpPr/>
          <p:nvPr/>
        </p:nvSpPr>
        <p:spPr>
          <a:xfrm>
            <a:off x="4857750" y="3991319"/>
            <a:ext cx="3571875" cy="502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تنبثق الفكرة من بحث علمي رصين داخل الجامعة أو استجابة لحاجة سوقية ملحة وواضحة.</a:t>
            </a:r>
            <a:endParaRPr lang="en-US" sz="1159" dirty="0"/>
          </a:p>
        </p:txBody>
      </p:sp>
      <p:sp>
        <p:nvSpPr>
          <p:cNvPr id="11" name="Shape 7"/>
          <p:cNvSpPr/>
          <p:nvPr/>
        </p:nvSpPr>
        <p:spPr>
          <a:xfrm>
            <a:off x="571500" y="1769194"/>
            <a:ext cx="3857625" cy="281790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8"/>
          <p:cNvSpPr/>
          <p:nvPr/>
        </p:nvSpPr>
        <p:spPr>
          <a:xfrm>
            <a:off x="571500" y="1769194"/>
            <a:ext cx="3857625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350" y="2083519"/>
            <a:ext cx="342900" cy="342900"/>
          </a:xfrm>
          <a:prstGeom prst="rect">
            <a:avLst/>
          </a:prstGeom>
        </p:spPr>
      </p:pic>
      <p:sp>
        <p:nvSpPr>
          <p:cNvPr id="14" name="Shape 9"/>
          <p:cNvSpPr/>
          <p:nvPr/>
        </p:nvSpPr>
        <p:spPr>
          <a:xfrm>
            <a:off x="3770951" y="2744316"/>
            <a:ext cx="515299" cy="344686"/>
          </a:xfrm>
          <a:prstGeom prst="rect">
            <a:avLst/>
          </a:prstGeom>
          <a:solidFill>
            <a:srgbClr val="E3F2FD"/>
          </a:solidFill>
          <a:ln/>
        </p:spPr>
      </p:sp>
      <p:sp>
        <p:nvSpPr>
          <p:cNvPr id="15" name="Text 10"/>
          <p:cNvSpPr/>
          <p:nvPr/>
        </p:nvSpPr>
        <p:spPr>
          <a:xfrm>
            <a:off x="3770951" y="2744316"/>
            <a:ext cx="515299" cy="344686"/>
          </a:xfrm>
          <a:prstGeom prst="rect">
            <a:avLst/>
          </a:prstGeom>
          <a:noFill/>
          <a:ln/>
        </p:spPr>
        <p:txBody>
          <a:bodyPr wrap="square" lIns="102108" tIns="42545" rIns="102108" bIns="42545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التقييم</a:t>
            </a:r>
            <a:endParaRPr lang="en-US" sz="885" dirty="0"/>
          </a:p>
        </p:txBody>
      </p:sp>
      <p:sp>
        <p:nvSpPr>
          <p:cNvPr id="16" name="Text 11"/>
          <p:cNvSpPr/>
          <p:nvPr/>
        </p:nvSpPr>
        <p:spPr>
          <a:xfrm>
            <a:off x="714375" y="3350168"/>
            <a:ext cx="3571875" cy="48398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التقييم الأولي</a:t>
            </a:r>
            <a:endParaRPr lang="en-US" sz="1602" dirty="0"/>
          </a:p>
        </p:txBody>
      </p:sp>
      <p:sp>
        <p:nvSpPr>
          <p:cNvPr id="17" name="Text 12"/>
          <p:cNvSpPr/>
          <p:nvPr/>
        </p:nvSpPr>
        <p:spPr>
          <a:xfrm>
            <a:off x="714375" y="3991319"/>
            <a:ext cx="3571875" cy="502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إجراء فحص أولي لمدى الجدوى التقنية والجدوى التجارية للتأكد من وجود طلب حقيقي.</a:t>
            </a:r>
            <a:endParaRPr lang="en-US" sz="11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658341"/>
            <a:ext cx="857250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2) التحقق من الإمكانية (Feasibility)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905509" y="1626319"/>
            <a:ext cx="2666991" cy="2964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5905509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6" name="Shape 3"/>
          <p:cNvSpPr/>
          <p:nvPr/>
        </p:nvSpPr>
        <p:spPr>
          <a:xfrm>
            <a:off x="6953269" y="1840632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0431" y="1997794"/>
            <a:ext cx="257175" cy="25717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048384" y="2578140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دراسة السوق</a:t>
            </a:r>
            <a:endParaRPr lang="en-US" sz="1397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5288" y="3187145"/>
            <a:ext cx="128588" cy="1285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6158" y="3187145"/>
            <a:ext cx="1559123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تحليل حجم السوق المستهدف.</a:t>
            </a:r>
            <a:endParaRPr lang="en-US" sz="942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5288" y="3544332"/>
            <a:ext cx="128588" cy="12858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6532959" y="3544332"/>
            <a:ext cx="1432322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المنافسين المباشرين.</a:t>
            </a:r>
            <a:endParaRPr lang="en-US" sz="942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5288" y="3901520"/>
            <a:ext cx="128588" cy="12858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6850856" y="3901520"/>
            <a:ext cx="1114425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فهم احتياجات العملاء.</a:t>
            </a:r>
            <a:endParaRPr lang="en-US" sz="942" dirty="0"/>
          </a:p>
        </p:txBody>
      </p:sp>
      <p:sp>
        <p:nvSpPr>
          <p:cNvPr id="15" name="Shape 8"/>
          <p:cNvSpPr/>
          <p:nvPr/>
        </p:nvSpPr>
        <p:spPr>
          <a:xfrm>
            <a:off x="3238519" y="1626319"/>
            <a:ext cx="2666991" cy="2964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9"/>
          <p:cNvSpPr/>
          <p:nvPr/>
        </p:nvSpPr>
        <p:spPr>
          <a:xfrm>
            <a:off x="3238519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7" name="Shape 10"/>
          <p:cNvSpPr/>
          <p:nvPr/>
        </p:nvSpPr>
        <p:spPr>
          <a:xfrm>
            <a:off x="4286278" y="1840632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294" y="1997794"/>
            <a:ext cx="321469" cy="257175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3381394" y="2578140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الجاهزية التقنية</a:t>
            </a:r>
            <a:endParaRPr lang="en-US" sz="1397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8297" y="3187145"/>
            <a:ext cx="128588" cy="128588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4321383" y="3187145"/>
            <a:ext cx="976908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تقييم مستوى TRL.</a:t>
            </a:r>
            <a:endParaRPr lang="en-US" sz="942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8297" y="3544332"/>
            <a:ext cx="128588" cy="128588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4151719" y="3544332"/>
            <a:ext cx="1146572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التأكد من نضج الابتكار.</a:t>
            </a:r>
            <a:endParaRPr lang="en-US" sz="942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8297" y="3901520"/>
            <a:ext cx="128588" cy="128588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4207083" y="3901520"/>
            <a:ext cx="1091208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العوائق التقنية.</a:t>
            </a:r>
            <a:endParaRPr lang="en-US" sz="942" dirty="0"/>
          </a:p>
        </p:txBody>
      </p:sp>
      <p:sp>
        <p:nvSpPr>
          <p:cNvPr id="26" name="Shape 15"/>
          <p:cNvSpPr/>
          <p:nvPr/>
        </p:nvSpPr>
        <p:spPr>
          <a:xfrm>
            <a:off x="571528" y="1626319"/>
            <a:ext cx="2666991" cy="2964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Shape 16"/>
          <p:cNvSpPr/>
          <p:nvPr/>
        </p:nvSpPr>
        <p:spPr>
          <a:xfrm>
            <a:off x="571528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28" name="Shape 17"/>
          <p:cNvSpPr/>
          <p:nvPr/>
        </p:nvSpPr>
        <p:spPr>
          <a:xfrm>
            <a:off x="1619287" y="1840632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08597" y="1997794"/>
            <a:ext cx="192881" cy="257175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714403" y="2578140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التحليل المالي</a:t>
            </a:r>
            <a:endParaRPr lang="en-US" sz="1397" dirty="0"/>
          </a:p>
        </p:txBody>
      </p:sp>
      <p:pic>
        <p:nvPicPr>
          <p:cNvPr id="31" name="Image 10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81306" y="3187145"/>
            <a:ext cx="128588" cy="128588"/>
          </a:xfrm>
          <a:prstGeom prst="rect">
            <a:avLst/>
          </a:prstGeom>
        </p:spPr>
      </p:pic>
      <p:sp>
        <p:nvSpPr>
          <p:cNvPr id="32" name="Text 19"/>
          <p:cNvSpPr/>
          <p:nvPr/>
        </p:nvSpPr>
        <p:spPr>
          <a:xfrm>
            <a:off x="1340067" y="3187145"/>
            <a:ext cx="1291233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تقدير التكاليف التشغيلية.</a:t>
            </a:r>
            <a:endParaRPr lang="en-US" sz="942" dirty="0"/>
          </a:p>
        </p:txBody>
      </p:sp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81306" y="3544332"/>
            <a:ext cx="128588" cy="128588"/>
          </a:xfrm>
          <a:prstGeom prst="rect">
            <a:avLst/>
          </a:prstGeom>
        </p:spPr>
      </p:pic>
      <p:sp>
        <p:nvSpPr>
          <p:cNvPr id="34" name="Text 20"/>
          <p:cNvSpPr/>
          <p:nvPr/>
        </p:nvSpPr>
        <p:spPr>
          <a:xfrm>
            <a:off x="1657964" y="3544332"/>
            <a:ext cx="973336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توقع العوائد المالية.</a:t>
            </a:r>
            <a:endParaRPr lang="en-US" sz="942" dirty="0"/>
          </a:p>
        </p:txBody>
      </p:sp>
      <p:pic>
        <p:nvPicPr>
          <p:cNvPr id="35" name="Image 12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81306" y="3901520"/>
            <a:ext cx="128588" cy="128588"/>
          </a:xfrm>
          <a:prstGeom prst="rect">
            <a:avLst/>
          </a:prstGeom>
        </p:spPr>
      </p:pic>
      <p:sp>
        <p:nvSpPr>
          <p:cNvPr id="36" name="Text 21"/>
          <p:cNvSpPr/>
          <p:nvPr/>
        </p:nvSpPr>
        <p:spPr>
          <a:xfrm>
            <a:off x="1613315" y="3901520"/>
            <a:ext cx="1017984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نقطة التعادل.</a:t>
            </a:r>
            <a:endParaRPr lang="en-US" sz="94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658341"/>
            <a:ext cx="857250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3) حماية الملكية الفكرية: تأمين الابتكار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572000" y="1769194"/>
            <a:ext cx="4000500" cy="2821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4572000" y="1769194"/>
            <a:ext cx="400050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6719" y="2248021"/>
            <a:ext cx="321469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118622" y="2244672"/>
            <a:ext cx="1775222" cy="4822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التسجيل الرسمي</a:t>
            </a:r>
            <a:endParaRPr lang="en-US" sz="1602" dirty="0"/>
          </a:p>
        </p:txBody>
      </p:sp>
      <p:sp>
        <p:nvSpPr>
          <p:cNvPr id="8" name="Text 4"/>
          <p:cNvSpPr/>
          <p:nvPr/>
        </p:nvSpPr>
        <p:spPr>
          <a:xfrm>
            <a:off x="4786313" y="3098350"/>
            <a:ext cx="3571875" cy="502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البدء بإجراءات تسجيل براءة الاختراع أو حقوق النشر عند الحاجة لضمان الحماية القانونية الكاملة للابتكار.</a:t>
            </a:r>
            <a:endParaRPr lang="en-US" sz="1159" dirty="0"/>
          </a:p>
        </p:txBody>
      </p:sp>
      <p:sp>
        <p:nvSpPr>
          <p:cNvPr id="9" name="Shape 5"/>
          <p:cNvSpPr/>
          <p:nvPr/>
        </p:nvSpPr>
        <p:spPr>
          <a:xfrm>
            <a:off x="4786313" y="3758422"/>
            <a:ext cx="3571875" cy="515773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0" name="Shape 6"/>
          <p:cNvSpPr/>
          <p:nvPr/>
        </p:nvSpPr>
        <p:spPr>
          <a:xfrm>
            <a:off x="8329613" y="3758422"/>
            <a:ext cx="28575" cy="515773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1" name="Text 7"/>
          <p:cNvSpPr/>
          <p:nvPr/>
        </p:nvSpPr>
        <p:spPr>
          <a:xfrm>
            <a:off x="4893469" y="4022741"/>
            <a:ext cx="3357563" cy="25145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الهدف:</a:t>
            </a: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 منع التقليد وتأمين الأسبقية التقنية.</a:t>
            </a:r>
            <a:endParaRPr lang="en-US" sz="1090" dirty="0"/>
          </a:p>
        </p:txBody>
      </p:sp>
      <p:sp>
        <p:nvSpPr>
          <p:cNvPr id="12" name="Shape 8"/>
          <p:cNvSpPr/>
          <p:nvPr/>
        </p:nvSpPr>
        <p:spPr>
          <a:xfrm>
            <a:off x="571500" y="1769194"/>
            <a:ext cx="4000500" cy="282178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9"/>
          <p:cNvSpPr/>
          <p:nvPr/>
        </p:nvSpPr>
        <p:spPr>
          <a:xfrm>
            <a:off x="571500" y="1769194"/>
            <a:ext cx="400050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500" y="2248021"/>
            <a:ext cx="357188" cy="28575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2480667" y="2244672"/>
            <a:ext cx="1376958" cy="4822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الملكية</a:t>
            </a:r>
            <a:endParaRPr lang="en-US" sz="1602" dirty="0"/>
          </a:p>
        </p:txBody>
      </p:sp>
      <p:sp>
        <p:nvSpPr>
          <p:cNvPr id="16" name="Text 11"/>
          <p:cNvSpPr/>
          <p:nvPr/>
        </p:nvSpPr>
        <p:spPr>
          <a:xfrm>
            <a:off x="785813" y="3098350"/>
            <a:ext cx="3571875" cy="502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توضيح حصص الملكية وتوزيعها بدقة بين الباحث، الجامعة، والشركاء التجاريين لتجنب أي نزاعات مستقبلية.</a:t>
            </a:r>
            <a:endParaRPr lang="en-US" sz="1159" dirty="0"/>
          </a:p>
        </p:txBody>
      </p:sp>
      <p:sp>
        <p:nvSpPr>
          <p:cNvPr id="17" name="Shape 12"/>
          <p:cNvSpPr/>
          <p:nvPr/>
        </p:nvSpPr>
        <p:spPr>
          <a:xfrm>
            <a:off x="785813" y="3758422"/>
            <a:ext cx="3571875" cy="515773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8" name="Shape 13"/>
          <p:cNvSpPr/>
          <p:nvPr/>
        </p:nvSpPr>
        <p:spPr>
          <a:xfrm>
            <a:off x="4329113" y="3758422"/>
            <a:ext cx="28575" cy="515773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9" name="Text 14"/>
          <p:cNvSpPr/>
          <p:nvPr/>
        </p:nvSpPr>
        <p:spPr>
          <a:xfrm>
            <a:off x="892969" y="4022741"/>
            <a:ext cx="3357563" cy="25145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النتيجة:</a:t>
            </a:r>
            <a:r>
              <a:rPr lang="en-US" sz="115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 بيئة قانونية واضحة للمستثمرين.</a:t>
            </a:r>
            <a:endParaRPr lang="en-US" sz="10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" y="57150"/>
            <a:ext cx="9029700" cy="545536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-57150" y="715491"/>
            <a:ext cx="857250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4) الاحتضان: البيئة الداعمة في الحديقة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4928434" y="1812057"/>
            <a:ext cx="3586916" cy="9258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269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يتم قبول المشروع في حاضنة أو مسرعة أعمال متخصصة داخل حديقة العلوم والتكنولوجيا لتوفير بيئة نمو مثالية.</a:t>
            </a:r>
            <a:endParaRPr lang="en-US" sz="1269" dirty="0"/>
          </a:p>
        </p:txBody>
      </p:sp>
      <p:sp>
        <p:nvSpPr>
          <p:cNvPr id="5" name="Shape 2"/>
          <p:cNvSpPr/>
          <p:nvPr/>
        </p:nvSpPr>
        <p:spPr>
          <a:xfrm>
            <a:off x="4928434" y="2823595"/>
            <a:ext cx="3586916" cy="1000125"/>
          </a:xfrm>
          <a:prstGeom prst="rect">
            <a:avLst/>
          </a:prstGeom>
          <a:solidFill>
            <a:srgbClr val="E3F2FD"/>
          </a:solidFill>
          <a:ln/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6507593" y="3037908"/>
            <a:ext cx="428625" cy="57150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514350" y="1640607"/>
            <a:ext cx="4414084" cy="3871913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4"/>
          <p:cNvSpPr/>
          <p:nvPr/>
        </p:nvSpPr>
        <p:spPr>
          <a:xfrm>
            <a:off x="514350" y="1640607"/>
            <a:ext cx="4414084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9747" y="2012082"/>
            <a:ext cx="714375" cy="5715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154873" y="1883494"/>
            <a:ext cx="2159198" cy="332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البنية التحتية</a:t>
            </a:r>
            <a:endParaRPr lang="en-US" sz="1090" dirty="0"/>
          </a:p>
        </p:txBody>
      </p:sp>
      <p:sp>
        <p:nvSpPr>
          <p:cNvPr id="11" name="Text 6"/>
          <p:cNvSpPr/>
          <p:nvPr/>
        </p:nvSpPr>
        <p:spPr>
          <a:xfrm>
            <a:off x="2154873" y="2251397"/>
            <a:ext cx="2159198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666666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توفير مكاتب إدارية ومختبرات تقنية مجهزة.</a:t>
            </a:r>
            <a:endParaRPr lang="en-US" sz="942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2622" y="3262238"/>
            <a:ext cx="571500" cy="5715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2370972" y="3133651"/>
            <a:ext cx="1943100" cy="332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الإرشاد المتخصص</a:t>
            </a:r>
            <a:endParaRPr lang="en-US" sz="1090" dirty="0"/>
          </a:p>
        </p:txBody>
      </p:sp>
      <p:sp>
        <p:nvSpPr>
          <p:cNvPr id="14" name="Text 8"/>
          <p:cNvSpPr/>
          <p:nvPr/>
        </p:nvSpPr>
        <p:spPr>
          <a:xfrm>
            <a:off x="2370972" y="3501554"/>
            <a:ext cx="1943100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666666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تقديم استشارات إدارية وقانونية ومالية.</a:t>
            </a:r>
            <a:endParaRPr lang="en-US" sz="942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1184" y="4512394"/>
            <a:ext cx="642938" cy="5715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2053075" y="4383807"/>
            <a:ext cx="2260997" cy="332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تطوير الأعمال</a:t>
            </a:r>
            <a:endParaRPr lang="en-US" sz="1090" dirty="0"/>
          </a:p>
        </p:txBody>
      </p:sp>
      <p:sp>
        <p:nvSpPr>
          <p:cNvPr id="17" name="Text 10"/>
          <p:cNvSpPr/>
          <p:nvPr/>
        </p:nvSpPr>
        <p:spPr>
          <a:xfrm>
            <a:off x="2053075" y="4751710"/>
            <a:ext cx="2260997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dirty="0">
                <a:solidFill>
                  <a:srgbClr val="666666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دعم فني لإعداد خطة العمل ونموذج التشغيل.</a:t>
            </a:r>
            <a:endParaRPr lang="en-US" sz="9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" y="57150"/>
            <a:ext cx="90297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-57150" y="715491"/>
            <a:ext cx="857250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5) إعداد نموذج العمل (Business Model)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572000" y="1669182"/>
            <a:ext cx="3943350" cy="14787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4572000" y="1669182"/>
            <a:ext cx="394335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734" y="1887959"/>
            <a:ext cx="225028" cy="20002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684764" y="1754907"/>
            <a:ext cx="139124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القيمة المقترحة</a:t>
            </a:r>
            <a:endParaRPr lang="en-US" sz="1397" dirty="0"/>
          </a:p>
        </p:txBody>
      </p:sp>
      <p:sp>
        <p:nvSpPr>
          <p:cNvPr id="8" name="Text 4"/>
          <p:cNvSpPr/>
          <p:nvPr/>
        </p:nvSpPr>
        <p:spPr>
          <a:xfrm>
            <a:off x="4700588" y="2278187"/>
            <a:ext cx="36861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ما يميز المنتج أو الخدمة عن البدائل وكيفية حل مشاكل العملاء.</a:t>
            </a:r>
            <a:endParaRPr lang="en-US" sz="1050" dirty="0"/>
          </a:p>
        </p:txBody>
      </p:sp>
      <p:sp>
        <p:nvSpPr>
          <p:cNvPr id="9" name="Shape 5"/>
          <p:cNvSpPr/>
          <p:nvPr/>
        </p:nvSpPr>
        <p:spPr>
          <a:xfrm>
            <a:off x="514350" y="1669182"/>
            <a:ext cx="3943350" cy="14787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6"/>
          <p:cNvSpPr/>
          <p:nvPr/>
        </p:nvSpPr>
        <p:spPr>
          <a:xfrm>
            <a:off x="514350" y="1669182"/>
            <a:ext cx="394335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9081" y="1887959"/>
            <a:ext cx="250031" cy="20002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725341" y="1754907"/>
            <a:ext cx="126801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شريحة العملاء</a:t>
            </a:r>
            <a:endParaRPr lang="en-US" sz="1397" dirty="0"/>
          </a:p>
        </p:txBody>
      </p:sp>
      <p:sp>
        <p:nvSpPr>
          <p:cNvPr id="13" name="Text 8"/>
          <p:cNvSpPr/>
          <p:nvPr/>
        </p:nvSpPr>
        <p:spPr>
          <a:xfrm>
            <a:off x="642938" y="2278187"/>
            <a:ext cx="36861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الجمهور المستهدف وتقسيمهم حسب الاحتياجات والسلوك.</a:t>
            </a:r>
            <a:endParaRPr lang="en-US" sz="1050" dirty="0"/>
          </a:p>
        </p:txBody>
      </p:sp>
      <p:sp>
        <p:nvSpPr>
          <p:cNvPr id="14" name="Shape 9"/>
          <p:cNvSpPr/>
          <p:nvPr/>
        </p:nvSpPr>
        <p:spPr>
          <a:xfrm>
            <a:off x="4572000" y="3169369"/>
            <a:ext cx="3943350" cy="14787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0"/>
          <p:cNvSpPr/>
          <p:nvPr/>
        </p:nvSpPr>
        <p:spPr>
          <a:xfrm>
            <a:off x="4572000" y="3169369"/>
            <a:ext cx="394335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86738" y="3388147"/>
            <a:ext cx="200025" cy="20002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979444" y="3255094"/>
            <a:ext cx="1121569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الاستراتيجية</a:t>
            </a:r>
            <a:endParaRPr lang="en-US" sz="1397" dirty="0"/>
          </a:p>
        </p:txBody>
      </p:sp>
      <p:sp>
        <p:nvSpPr>
          <p:cNvPr id="18" name="Text 12"/>
          <p:cNvSpPr/>
          <p:nvPr/>
        </p:nvSpPr>
        <p:spPr>
          <a:xfrm>
            <a:off x="4700588" y="3778374"/>
            <a:ext cx="36861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وضع خطط التسعير وقنوات التوزيع والوصول.</a:t>
            </a:r>
            <a:endParaRPr lang="en-US" sz="1050" dirty="0"/>
          </a:p>
        </p:txBody>
      </p:sp>
      <p:sp>
        <p:nvSpPr>
          <p:cNvPr id="19" name="Shape 13"/>
          <p:cNvSpPr/>
          <p:nvPr/>
        </p:nvSpPr>
        <p:spPr>
          <a:xfrm>
            <a:off x="514350" y="3169369"/>
            <a:ext cx="3943350" cy="14787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4"/>
          <p:cNvSpPr/>
          <p:nvPr/>
        </p:nvSpPr>
        <p:spPr>
          <a:xfrm>
            <a:off x="514350" y="3169369"/>
            <a:ext cx="3943350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79094" y="3388147"/>
            <a:ext cx="150019" cy="20002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2925366" y="3255094"/>
            <a:ext cx="116800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الخطة المالية</a:t>
            </a:r>
            <a:endParaRPr lang="en-US" sz="1397" dirty="0"/>
          </a:p>
        </p:txBody>
      </p:sp>
      <p:sp>
        <p:nvSpPr>
          <p:cNvPr id="23" name="Text 16"/>
          <p:cNvSpPr/>
          <p:nvPr/>
        </p:nvSpPr>
        <p:spPr>
          <a:xfrm>
            <a:off x="642938" y="3778374"/>
            <a:ext cx="36861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إعداد التوقعات المالية، مصادر الدخل وهيكل التكاليف.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" y="57150"/>
            <a:ext cx="90297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71475" y="715491"/>
            <a:ext cx="828675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6) التسجيل القانوني: إضفاء الصبغة الرسمية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579144" y="1769194"/>
            <a:ext cx="4079081" cy="170191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8601075" y="1769194"/>
            <a:ext cx="57150" cy="1701915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6" name="Text 3"/>
          <p:cNvSpPr/>
          <p:nvPr/>
        </p:nvSpPr>
        <p:spPr>
          <a:xfrm>
            <a:off x="8086725" y="2257592"/>
            <a:ext cx="428625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E3F2FD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01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5093494" y="2020928"/>
            <a:ext cx="285035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اختيار الشكل القانوني</a:t>
            </a:r>
            <a:endParaRPr lang="en-US" sz="1397" dirty="0"/>
          </a:p>
        </p:txBody>
      </p:sp>
      <p:sp>
        <p:nvSpPr>
          <p:cNvPr id="8" name="Text 5"/>
          <p:cNvSpPr/>
          <p:nvPr/>
        </p:nvSpPr>
        <p:spPr>
          <a:xfrm>
            <a:off x="5093494" y="2479914"/>
            <a:ext cx="2850356" cy="9054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تحديد الهيكل الأنسب للشركة (مثل شركة ذات مسؤولية محدودة) بما يتوافق مع أهداف المؤسسين.</a:t>
            </a:r>
            <a:endParaRPr lang="en-US" sz="10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2019" y="2493336"/>
            <a:ext cx="285750" cy="2286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371475" y="1769194"/>
            <a:ext cx="4079081" cy="170191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7"/>
          <p:cNvSpPr/>
          <p:nvPr/>
        </p:nvSpPr>
        <p:spPr>
          <a:xfrm>
            <a:off x="4393406" y="1769194"/>
            <a:ext cx="57150" cy="1701915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2" name="Text 8"/>
          <p:cNvSpPr/>
          <p:nvPr/>
        </p:nvSpPr>
        <p:spPr>
          <a:xfrm>
            <a:off x="3879056" y="2257592"/>
            <a:ext cx="428625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E3F2FD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02</a:t>
            </a:r>
            <a:endParaRPr lang="en-US" sz="2436" dirty="0"/>
          </a:p>
        </p:txBody>
      </p:sp>
      <p:sp>
        <p:nvSpPr>
          <p:cNvPr id="13" name="Text 9"/>
          <p:cNvSpPr/>
          <p:nvPr/>
        </p:nvSpPr>
        <p:spPr>
          <a:xfrm>
            <a:off x="771525" y="2171840"/>
            <a:ext cx="296465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إجراءات التسجيل</a:t>
            </a:r>
            <a:endParaRPr lang="en-US" sz="1397" dirty="0"/>
          </a:p>
        </p:txBody>
      </p:sp>
      <p:sp>
        <p:nvSpPr>
          <p:cNvPr id="14" name="Text 10"/>
          <p:cNvSpPr/>
          <p:nvPr/>
        </p:nvSpPr>
        <p:spPr>
          <a:xfrm>
            <a:off x="771525" y="2630825"/>
            <a:ext cx="2964656" cy="60364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استكمال كافة الخطوات الرسمية لدى الجهات الحكومية المختصة للحصول على السجل التجاري.</a:t>
            </a:r>
            <a:endParaRPr lang="en-US" sz="105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" y="2493336"/>
            <a:ext cx="171450" cy="228600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371475" y="3599697"/>
            <a:ext cx="8286750" cy="109826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2"/>
          <p:cNvSpPr/>
          <p:nvPr/>
        </p:nvSpPr>
        <p:spPr>
          <a:xfrm>
            <a:off x="8601075" y="3599697"/>
            <a:ext cx="57150" cy="1098268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8" name="Text 13"/>
          <p:cNvSpPr/>
          <p:nvPr/>
        </p:nvSpPr>
        <p:spPr>
          <a:xfrm>
            <a:off x="8086725" y="3786271"/>
            <a:ext cx="428625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E3F2FD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03</a:t>
            </a:r>
            <a:endParaRPr lang="en-US" sz="2436" dirty="0"/>
          </a:p>
        </p:txBody>
      </p:sp>
      <p:sp>
        <p:nvSpPr>
          <p:cNvPr id="19" name="Text 14"/>
          <p:cNvSpPr/>
          <p:nvPr/>
        </p:nvSpPr>
        <p:spPr>
          <a:xfrm>
            <a:off x="828675" y="3851430"/>
            <a:ext cx="711517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التراخيص والخدمات البنكية</a:t>
            </a:r>
            <a:endParaRPr lang="en-US" sz="1397" dirty="0"/>
          </a:p>
        </p:txBody>
      </p:sp>
      <p:sp>
        <p:nvSpPr>
          <p:cNvPr id="20" name="Text 15"/>
          <p:cNvSpPr/>
          <p:nvPr/>
        </p:nvSpPr>
        <p:spPr>
          <a:xfrm>
            <a:off x="828675" y="4310416"/>
            <a:ext cx="7115175" cy="3018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فتح حساب مصرفي للشركة والحصول على التراخيص اللازمة لبدء العمليات التشغيلية.</a:t>
            </a:r>
            <a:endParaRPr lang="en-US" sz="105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350" y="4022015"/>
            <a:ext cx="228600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658341"/>
            <a:ext cx="8572500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7) التمويل: تأمين الموارد المالية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905509" y="1626319"/>
            <a:ext cx="2666991" cy="25323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5905509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6" name="Shape 3"/>
          <p:cNvSpPr/>
          <p:nvPr/>
        </p:nvSpPr>
        <p:spPr>
          <a:xfrm>
            <a:off x="6953269" y="1769194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0431" y="1926357"/>
            <a:ext cx="257175" cy="25717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048384" y="2506703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التمويل الأولي</a:t>
            </a:r>
            <a:endParaRPr lang="en-US" sz="1397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9214" y="3079989"/>
            <a:ext cx="144661" cy="1285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763345" y="3079989"/>
            <a:ext cx="1201936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المنح البحثية الأكاديمية.</a:t>
            </a:r>
            <a:endParaRPr lang="en-US" sz="942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9214" y="3408601"/>
            <a:ext cx="144661" cy="12858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6665119" y="3408601"/>
            <a:ext cx="1300163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صناديق التمويل الجامعي.</a:t>
            </a:r>
            <a:endParaRPr lang="en-US" sz="942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9214" y="3737214"/>
            <a:ext cx="144661" cy="12858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6238280" y="3737214"/>
            <a:ext cx="1727002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التمويل الذاتي (Bootstrapping).</a:t>
            </a:r>
            <a:endParaRPr lang="en-US" sz="942" dirty="0"/>
          </a:p>
        </p:txBody>
      </p:sp>
      <p:sp>
        <p:nvSpPr>
          <p:cNvPr id="15" name="Shape 8"/>
          <p:cNvSpPr/>
          <p:nvPr/>
        </p:nvSpPr>
        <p:spPr>
          <a:xfrm>
            <a:off x="3238519" y="1626319"/>
            <a:ext cx="2666991" cy="25323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9"/>
          <p:cNvSpPr/>
          <p:nvPr/>
        </p:nvSpPr>
        <p:spPr>
          <a:xfrm>
            <a:off x="3238519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17" name="Shape 10"/>
          <p:cNvSpPr/>
          <p:nvPr/>
        </p:nvSpPr>
        <p:spPr>
          <a:xfrm>
            <a:off x="4286278" y="1769194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7367" y="1926357"/>
            <a:ext cx="289322" cy="257175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3381394" y="2506703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الاستثمار الخارجي</a:t>
            </a:r>
            <a:endParaRPr lang="en-US" sz="1397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2223" y="3079989"/>
            <a:ext cx="144661" cy="128588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4101712" y="3079989"/>
            <a:ext cx="1196578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المستثمرون الملائكيون.</a:t>
            </a:r>
            <a:endParaRPr lang="en-US" sz="942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2223" y="3408601"/>
            <a:ext cx="144661" cy="128588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4082067" y="3408601"/>
            <a:ext cx="1216223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رأس المال الجريء (VC).</a:t>
            </a:r>
            <a:endParaRPr lang="en-US" sz="942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2223" y="3737214"/>
            <a:ext cx="144661" cy="128588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4146361" y="3737214"/>
            <a:ext cx="1151930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الشراكات الاستراتيجية.</a:t>
            </a:r>
            <a:endParaRPr lang="en-US" sz="942" dirty="0"/>
          </a:p>
        </p:txBody>
      </p:sp>
      <p:sp>
        <p:nvSpPr>
          <p:cNvPr id="26" name="Shape 15"/>
          <p:cNvSpPr/>
          <p:nvPr/>
        </p:nvSpPr>
        <p:spPr>
          <a:xfrm>
            <a:off x="571528" y="1626319"/>
            <a:ext cx="2666991" cy="25323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Shape 16"/>
          <p:cNvSpPr/>
          <p:nvPr/>
        </p:nvSpPr>
        <p:spPr>
          <a:xfrm>
            <a:off x="571528" y="1626319"/>
            <a:ext cx="2666991" cy="35719"/>
          </a:xfrm>
          <a:prstGeom prst="rect">
            <a:avLst/>
          </a:prstGeom>
          <a:solidFill>
            <a:srgbClr val="007BFF"/>
          </a:solidFill>
          <a:ln/>
        </p:spPr>
      </p:sp>
      <p:sp>
        <p:nvSpPr>
          <p:cNvPr id="28" name="Shape 17"/>
          <p:cNvSpPr/>
          <p:nvPr/>
        </p:nvSpPr>
        <p:spPr>
          <a:xfrm>
            <a:off x="1619287" y="1769194"/>
            <a:ext cx="571500" cy="571500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6450" y="1926357"/>
            <a:ext cx="257175" cy="257175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714403" y="2506703"/>
            <a:ext cx="2381241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الدعم الحكومي</a:t>
            </a:r>
            <a:endParaRPr lang="en-US" sz="1397" dirty="0"/>
          </a:p>
        </p:txBody>
      </p:sp>
      <p:pic>
        <p:nvPicPr>
          <p:cNvPr id="31" name="Image 10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5233" y="3079989"/>
            <a:ext cx="144661" cy="128588"/>
          </a:xfrm>
          <a:prstGeom prst="rect">
            <a:avLst/>
          </a:prstGeom>
        </p:spPr>
      </p:pic>
      <p:sp>
        <p:nvSpPr>
          <p:cNvPr id="32" name="Text 19"/>
          <p:cNvSpPr/>
          <p:nvPr/>
        </p:nvSpPr>
        <p:spPr>
          <a:xfrm>
            <a:off x="1329351" y="3079989"/>
            <a:ext cx="1301948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برامج دعم الابتكار الوطنية.</a:t>
            </a:r>
            <a:endParaRPr lang="en-US" sz="942" dirty="0"/>
          </a:p>
        </p:txBody>
      </p:sp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5233" y="3408601"/>
            <a:ext cx="144661" cy="128588"/>
          </a:xfrm>
          <a:prstGeom prst="rect">
            <a:avLst/>
          </a:prstGeom>
        </p:spPr>
      </p:pic>
      <p:sp>
        <p:nvSpPr>
          <p:cNvPr id="34" name="Text 20"/>
          <p:cNvSpPr/>
          <p:nvPr/>
        </p:nvSpPr>
        <p:spPr>
          <a:xfrm>
            <a:off x="1306134" y="3408601"/>
            <a:ext cx="1325166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الحوافز الضريبية للشركات.</a:t>
            </a:r>
            <a:endParaRPr lang="en-US" sz="942" dirty="0"/>
          </a:p>
        </p:txBody>
      </p:sp>
      <p:pic>
        <p:nvPicPr>
          <p:cNvPr id="35" name="Image 12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5233" y="3737214"/>
            <a:ext cx="144661" cy="128588"/>
          </a:xfrm>
          <a:prstGeom prst="rect">
            <a:avLst/>
          </a:prstGeom>
        </p:spPr>
      </p:pic>
      <p:sp>
        <p:nvSpPr>
          <p:cNvPr id="36" name="Text 21"/>
          <p:cNvSpPr/>
          <p:nvPr/>
        </p:nvSpPr>
        <p:spPr>
          <a:xfrm>
            <a:off x="1284703" y="3737214"/>
            <a:ext cx="1346597" cy="271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2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القروض الميسرة للمشاريع.</a:t>
            </a:r>
            <a:endParaRPr lang="en-US" sz="94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658341"/>
            <a:ext cx="8715375" cy="725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8) تطوير المنتج الأولي (MVP)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6000750" y="1769194"/>
            <a:ext cx="2714625" cy="246451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6000750" y="1769194"/>
            <a:ext cx="2714625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5181" y="2083519"/>
            <a:ext cx="385763" cy="3429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107906" y="2803168"/>
            <a:ext cx="250031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البناء</a:t>
            </a:r>
            <a:endParaRPr lang="en-US" sz="1397" dirty="0"/>
          </a:p>
        </p:txBody>
      </p:sp>
      <p:sp>
        <p:nvSpPr>
          <p:cNvPr id="8" name="Text 4"/>
          <p:cNvSpPr/>
          <p:nvPr/>
        </p:nvSpPr>
        <p:spPr>
          <a:xfrm>
            <a:off x="6107906" y="3369311"/>
            <a:ext cx="250031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تطوير نموذج أولي يركز على الميزات الأساسية التي تحل المشكلة الرئيسية.</a:t>
            </a:r>
            <a:endParaRPr lang="en-US" sz="1050" dirty="0"/>
          </a:p>
        </p:txBody>
      </p:sp>
      <p:sp>
        <p:nvSpPr>
          <p:cNvPr id="9" name="Shape 5"/>
          <p:cNvSpPr/>
          <p:nvPr/>
        </p:nvSpPr>
        <p:spPr>
          <a:xfrm>
            <a:off x="3214688" y="1769194"/>
            <a:ext cx="2714625" cy="246451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6"/>
          <p:cNvSpPr/>
          <p:nvPr/>
        </p:nvSpPr>
        <p:spPr>
          <a:xfrm>
            <a:off x="3214688" y="1769194"/>
            <a:ext cx="2714625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50" y="2083519"/>
            <a:ext cx="342900" cy="3429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321844" y="2803168"/>
            <a:ext cx="250031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الاختبار</a:t>
            </a:r>
            <a:endParaRPr lang="en-US" sz="1397" dirty="0"/>
          </a:p>
        </p:txBody>
      </p:sp>
      <p:sp>
        <p:nvSpPr>
          <p:cNvPr id="13" name="Text 8"/>
          <p:cNvSpPr/>
          <p:nvPr/>
        </p:nvSpPr>
        <p:spPr>
          <a:xfrm>
            <a:off x="3321844" y="3369311"/>
            <a:ext cx="250031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تجربة المنتج مع شريحة من العملاء لجمع البيانات والملاحظات حول تجربة الاستخدام.</a:t>
            </a:r>
            <a:endParaRPr lang="en-US" sz="1050" dirty="0"/>
          </a:p>
        </p:txBody>
      </p:sp>
      <p:sp>
        <p:nvSpPr>
          <p:cNvPr id="14" name="Shape 9"/>
          <p:cNvSpPr/>
          <p:nvPr/>
        </p:nvSpPr>
        <p:spPr>
          <a:xfrm>
            <a:off x="428625" y="1769194"/>
            <a:ext cx="2714625" cy="246451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0"/>
          <p:cNvSpPr/>
          <p:nvPr/>
        </p:nvSpPr>
        <p:spPr>
          <a:xfrm>
            <a:off x="428625" y="1769194"/>
            <a:ext cx="2714625" cy="35719"/>
          </a:xfrm>
          <a:prstGeom prst="rect">
            <a:avLst/>
          </a:prstGeom>
          <a:solidFill>
            <a:srgbClr val="007BFF"/>
          </a:solidFill>
          <a:ln/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4488" y="2083519"/>
            <a:ext cx="342900" cy="3429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35781" y="2803168"/>
            <a:ext cx="250031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A3C5E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التحسين</a:t>
            </a:r>
            <a:endParaRPr lang="en-US" sz="1397" dirty="0"/>
          </a:p>
        </p:txBody>
      </p:sp>
      <p:sp>
        <p:nvSpPr>
          <p:cNvPr id="18" name="Text 12"/>
          <p:cNvSpPr/>
          <p:nvPr/>
        </p:nvSpPr>
        <p:spPr>
          <a:xfrm>
            <a:off x="535781" y="3369311"/>
            <a:ext cx="250031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Noto Sans Arabic" pitchFamily="34" charset="0"/>
                <a:ea typeface="Noto Sans Arabic" pitchFamily="34" charset="-122"/>
                <a:cs typeface="Noto Sans Arabic" pitchFamily="34" charset="-120"/>
              </a:rPr>
              <a:t>تطوير المنتج باستمرار بناءً على التغذية الراجعة من السوق لضمان ملاءمته لاحتياجات العملاء.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Office PowerPoint</Application>
  <PresentationFormat>On-screen Show (16:9)</PresentationFormat>
  <Paragraphs>86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Noto Sans Arabic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Maher</cp:lastModifiedBy>
  <cp:revision>1</cp:revision>
  <dcterms:created xsi:type="dcterms:W3CDTF">2026-03-03T06:46:59Z</dcterms:created>
  <dcterms:modified xsi:type="dcterms:W3CDTF">2026-02-26T02:16:58Z</dcterms:modified>
</cp:coreProperties>
</file>