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6600"/>
    <a:srgbClr val="003300"/>
    <a:srgbClr val="800080"/>
    <a:srgbClr val="A1F43C"/>
    <a:srgbClr val="F5F880"/>
    <a:srgbClr val="E7EF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7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7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2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2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0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72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4064A-157D-493D-B98C-F9FBDF592F6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01DB7-0D83-440B-A766-C5F01E419E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03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2047633" y="1513347"/>
            <a:ext cx="8023122" cy="2258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IQ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sham Bold" pitchFamily="2" charset="-78"/>
              </a:rPr>
              <a:t>إعداد دراسة الجدوى الاقتصادية للمشاريع الهندسية:</a:t>
            </a:r>
          </a:p>
          <a:p>
            <a:pPr marL="0" indent="0" algn="ctr" rtl="1">
              <a:buNone/>
            </a:pPr>
            <a:r>
              <a:rPr lang="ar-IQ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sham Bold" pitchFamily="2" charset="-78"/>
              </a:rPr>
              <a:t> من الفكرة إلى القرار الاستثماري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sham Bold" pitchFamily="2" charset="-78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21" b="15718"/>
          <a:stretch/>
        </p:blipFill>
        <p:spPr bwMode="auto">
          <a:xfrm>
            <a:off x="9411707" y="283512"/>
            <a:ext cx="2424545" cy="1473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283512"/>
            <a:ext cx="1803771" cy="1932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" y="4898023"/>
            <a:ext cx="2047619" cy="20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5858" y="3015624"/>
            <a:ext cx="3842376" cy="384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67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الجدوى المالية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62421" y="-87931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28" y="1371600"/>
            <a:ext cx="1097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الجدوى المالية تحوّل المشروع من فكرة إلى أرقام.</a:t>
            </a:r>
          </a:p>
          <a:p>
            <a:pPr algn="r" rtl="1"/>
            <a:r>
              <a:rPr lang="ar-SA" sz="3200" dirty="0"/>
              <a:t>نحسب التكاليف: تأسيسية وتشغيلية، ثم الإيرادات المتوقعة، وبعد ذلك الربح أو الخسارة.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هذه المرحلة تحدد ما إذا كان المشروع يستحق الاستثمار</a:t>
            </a:r>
          </a:p>
        </p:txBody>
      </p:sp>
      <p:sp>
        <p:nvSpPr>
          <p:cNvPr id="4" name="Oval 3"/>
          <p:cNvSpPr/>
          <p:nvPr/>
        </p:nvSpPr>
        <p:spPr>
          <a:xfrm>
            <a:off x="9281651" y="4077460"/>
            <a:ext cx="2590798" cy="234990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التكاليف الاستثمارية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81137" y="4109886"/>
            <a:ext cx="2600638" cy="23695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2060"/>
                </a:solidFill>
              </a:rPr>
              <a:t>التكاليف التشغيلية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480623" y="4090221"/>
            <a:ext cx="2600638" cy="236957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الإيرادات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44018" y="4090221"/>
            <a:ext cx="2600638" cy="2369572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صافي الأرباح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01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عناصر التكاليف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71600"/>
            <a:ext cx="11469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معرفة كل عنصر من عناصر التكلفة ضرورية للتحكم بالمشروع وتقليل المخاطر.</a:t>
            </a:r>
          </a:p>
          <a:p>
            <a:pPr algn="r" rtl="1"/>
            <a:r>
              <a:rPr lang="ar-SA" sz="3200" dirty="0"/>
              <a:t>التكاليف التأسيسية تشمل الأرض والمباني، المعدات تشمل الشراء والتركيب، المواد الأولية تتكرر شهريًا، الأجور تشمل الموظفين والتأمينات، والطاقة والصيانة مستمرة.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فهم هذه العناصر هو حجر الأساس لأي دراسة مالية سليمة</a:t>
            </a:r>
          </a:p>
        </p:txBody>
      </p:sp>
      <p:sp>
        <p:nvSpPr>
          <p:cNvPr id="4" name="Oval 3"/>
          <p:cNvSpPr/>
          <p:nvPr/>
        </p:nvSpPr>
        <p:spPr>
          <a:xfrm>
            <a:off x="9748683" y="3743420"/>
            <a:ext cx="2168013" cy="212376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تكاليف التأسيس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92174" y="3819149"/>
            <a:ext cx="2256509" cy="212376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2060"/>
                </a:solidFill>
              </a:rPr>
              <a:t>المعدات والآلات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35666" y="3875213"/>
            <a:ext cx="2256508" cy="21434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الأجور والرواتب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2282" y="3875213"/>
            <a:ext cx="2241763" cy="2192597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المواد الأولية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7336" y="3875213"/>
            <a:ext cx="2241763" cy="2192597"/>
          </a:xfrm>
          <a:prstGeom prst="ellipse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الطاقة والصيانة والتأمين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094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مصادر الايرادات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28" y="1371600"/>
            <a:ext cx="1097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الإيرادات هي الأموال التي يجنيها المشروع من نشاطه.</a:t>
            </a:r>
          </a:p>
          <a:p>
            <a:pPr algn="r" rtl="1"/>
            <a:r>
              <a:rPr lang="ar-SA" sz="3200" dirty="0"/>
              <a:t>تشمل بيع المنتجات الأساسية، عقود طويلة الأجل مع شركاء، تقديم خدمات إضافية مثل الصيانة أو التدريب، وعوائد جانبية مثل تأجير جزء من المنشأة أو بيع المخلفات.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تحديد الإيرادات بدقة يسمح بحساب الربحية ومؤشرات الأداء المالي</a:t>
            </a:r>
          </a:p>
        </p:txBody>
      </p:sp>
      <p:sp>
        <p:nvSpPr>
          <p:cNvPr id="4" name="Oval 3"/>
          <p:cNvSpPr/>
          <p:nvPr/>
        </p:nvSpPr>
        <p:spPr>
          <a:xfrm>
            <a:off x="9387351" y="3982064"/>
            <a:ext cx="2531801" cy="247772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بيع المنتجات أو الخدمات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89290" y="4090222"/>
            <a:ext cx="2600638" cy="23695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2060"/>
                </a:solidFill>
              </a:rPr>
              <a:t>عقود التوريد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591229" y="4036143"/>
            <a:ext cx="2600638" cy="236957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الخدمات الإضافية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3168" y="4109887"/>
            <a:ext cx="2600638" cy="2369572"/>
          </a:xfrm>
          <a:prstGeom prst="ellipse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العوائد الجانبية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4408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المؤشرات المالية الأساسية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32738" y="999999"/>
            <a:ext cx="1176376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المؤشرات المالية تساعد على تقييم المشروع علميًا: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</a:rPr>
              <a:t>صافي القيمة الحالية </a:t>
            </a:r>
            <a:r>
              <a:rPr lang="en-US" sz="2800" dirty="0"/>
              <a:t>Net Present Value  NPV:  </a:t>
            </a:r>
            <a:r>
              <a:rPr lang="ar-IQ" sz="2800" dirty="0"/>
              <a:t> </a:t>
            </a:r>
            <a:r>
              <a:rPr lang="ar-SA" sz="2800" dirty="0"/>
              <a:t>هل القيمة الحالية موجبة؟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2800" b="1" dirty="0">
                <a:solidFill>
                  <a:srgbClr val="C00000"/>
                </a:solidFill>
              </a:rPr>
              <a:t>معدل العائد الداخلي </a:t>
            </a:r>
            <a:r>
              <a:rPr lang="en-US" sz="2800" dirty="0"/>
              <a:t>Internal Rate of Return IRR: </a:t>
            </a:r>
            <a:r>
              <a:rPr lang="ar-IQ" sz="2800" dirty="0"/>
              <a:t> </a:t>
            </a:r>
            <a:r>
              <a:rPr lang="ar-SA" sz="2800" dirty="0"/>
              <a:t>هل العائد أعلى من تكلفة رأس المال؟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C00000"/>
                </a:solidFill>
              </a:rPr>
              <a:t>فترة الاسترداد</a:t>
            </a:r>
            <a:r>
              <a:rPr lang="ar-SA" sz="3200" dirty="0"/>
              <a:t>: متى نسترجع رأس المال؟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>
                <a:solidFill>
                  <a:srgbClr val="C00000"/>
                </a:solidFill>
              </a:rPr>
              <a:t>نقطة التعادل</a:t>
            </a:r>
            <a:r>
              <a:rPr lang="ar-SA" sz="3200" dirty="0"/>
              <a:t>: متى تتساوى الإيرادات مع التكاليف؟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باستخدامها، يمكننا مقارنة مشاريع متعددة واتخاذ قرارات مبنية على العلم</a:t>
            </a:r>
          </a:p>
        </p:txBody>
      </p:sp>
      <p:sp>
        <p:nvSpPr>
          <p:cNvPr id="4" name="Oval 3"/>
          <p:cNvSpPr/>
          <p:nvPr/>
        </p:nvSpPr>
        <p:spPr>
          <a:xfrm>
            <a:off x="8460662" y="4277035"/>
            <a:ext cx="2531801" cy="247772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صافي القيمة الحالية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NPV</a:t>
            </a:r>
          </a:p>
        </p:txBody>
      </p:sp>
      <p:sp>
        <p:nvSpPr>
          <p:cNvPr id="11" name="Oval 10"/>
          <p:cNvSpPr/>
          <p:nvPr/>
        </p:nvSpPr>
        <p:spPr>
          <a:xfrm>
            <a:off x="4874338" y="4370444"/>
            <a:ext cx="2600638" cy="23695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2060"/>
                </a:solidFill>
              </a:rPr>
              <a:t>معدل العائد الداخلي 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</a:rPr>
              <a:t>IRR</a:t>
            </a:r>
          </a:p>
        </p:txBody>
      </p:sp>
      <p:sp>
        <p:nvSpPr>
          <p:cNvPr id="13" name="Oval 12"/>
          <p:cNvSpPr/>
          <p:nvPr/>
        </p:nvSpPr>
        <p:spPr>
          <a:xfrm>
            <a:off x="1288014" y="4345861"/>
            <a:ext cx="2600638" cy="23695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فترة الاسترداد</a:t>
            </a:r>
            <a:endParaRPr lang="en-US" sz="32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97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الجدوى الاقتصادية والاجتماعية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94970" y="1347165"/>
            <a:ext cx="117637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الجدوى الاقتصادية والاجتماعية تنظر إلى المشروع من منظور أوسع.</a:t>
            </a:r>
          </a:p>
          <a:p>
            <a:pPr algn="r" rtl="1"/>
            <a:r>
              <a:rPr lang="ar-SA" sz="3200" b="1" dirty="0"/>
              <a:t>يخلق المشروع فرص عمل، يدعم الاقتصاد المحلي، يقلل الاعتماد على الاستيراد، ويحسن مستوى المنتجات أو الخدمات.</a:t>
            </a:r>
            <a:endParaRPr lang="ar-IQ" sz="3200" b="1" dirty="0"/>
          </a:p>
          <a:p>
            <a:pPr algn="r" rtl="1"/>
            <a:endParaRPr lang="ar-SA" sz="3200" b="1" dirty="0"/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مشروع مربح ماليًا لكنه بدون أثر اجتماعي قد يواجه مشاكل استدامة</a:t>
            </a:r>
          </a:p>
        </p:txBody>
      </p:sp>
      <p:sp>
        <p:nvSpPr>
          <p:cNvPr id="4" name="Oval 3"/>
          <p:cNvSpPr/>
          <p:nvPr/>
        </p:nvSpPr>
        <p:spPr>
          <a:xfrm>
            <a:off x="9099226" y="3985432"/>
            <a:ext cx="2531801" cy="247772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خلق فرص عمل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54871" y="4093589"/>
            <a:ext cx="2600638" cy="23695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2060"/>
                </a:solidFill>
              </a:rPr>
              <a:t>دعم التنمية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516" y="4054736"/>
            <a:ext cx="2600638" cy="23695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3300"/>
                </a:solidFill>
              </a:rPr>
              <a:t>تقليل الاستيراد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8493" y="4074399"/>
            <a:ext cx="2600638" cy="236957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تحسين الخدمات أو المنتجات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445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>
            <a:normAutofit/>
          </a:bodyPr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الجدوى الإدارية والتنظيمية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94970" y="1347165"/>
            <a:ext cx="1176376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b="1" dirty="0"/>
              <a:t>دون إدارة جيدة، المشروع قد يفشل مهما كانت الأرباح جيدة.</a:t>
            </a:r>
          </a:p>
          <a:p>
            <a:pPr algn="r" rtl="1"/>
            <a:r>
              <a:rPr lang="ar-SA" sz="3200" b="1" dirty="0"/>
              <a:t>نحدد الهيكل التنظيمي، الكادر المطلوب، أسلوب الإدارة، ونظم الرقابة والمتابعة.</a:t>
            </a:r>
            <a:endParaRPr lang="ar-IQ" sz="3200" b="1" dirty="0"/>
          </a:p>
          <a:p>
            <a:pPr algn="r" rtl="1"/>
            <a:endParaRPr lang="ar-SA" sz="3200" b="1" dirty="0"/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الإدارة الجيدة تربط بين الجانب الفني والمالي وتضمن التنفيذ الصحيح</a:t>
            </a:r>
          </a:p>
        </p:txBody>
      </p:sp>
      <p:sp>
        <p:nvSpPr>
          <p:cNvPr id="4" name="Oval 3"/>
          <p:cNvSpPr/>
          <p:nvPr/>
        </p:nvSpPr>
        <p:spPr>
          <a:xfrm>
            <a:off x="9099226" y="3985432"/>
            <a:ext cx="2531801" cy="2477729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الهيكل التنظيمي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54871" y="4093589"/>
            <a:ext cx="2600638" cy="236957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2060"/>
                </a:solidFill>
              </a:rPr>
              <a:t>الكادر الوظيفي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516" y="4054736"/>
            <a:ext cx="2600638" cy="23695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3300"/>
                </a:solidFill>
              </a:rPr>
              <a:t>أسلوب الإدارة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8493" y="4074399"/>
            <a:ext cx="2600638" cy="2369572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نظم الرقابة والمتابعة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>
            <a:normAutofit/>
          </a:bodyPr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تحليل المخاطر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7924" y="1347165"/>
            <a:ext cx="10760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/>
              <a:t>أي مشروع يحمل مخاطر: انخفاض الطلب، تعطل المعدات، نقص التمويل، ضعف الإدارة.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/>
              <a:t>المرحلة الأهم بعد تحديد المخاطر هي وضع خطط للطوارئ، التأمينات، تدريب الموظفين، وضمان استمرارية المشروع.</a:t>
            </a:r>
            <a:endParaRPr lang="ar-IQ" sz="3200" b="1" dirty="0"/>
          </a:p>
          <a:p>
            <a:pPr algn="r" rtl="1"/>
            <a:endParaRPr lang="ar-SA" sz="3200" b="1" dirty="0"/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تحليل المخاطر يحوّل المشروع من فكرة محفوفة بالمخاطر إلى مشروع مستدام</a:t>
            </a:r>
          </a:p>
        </p:txBody>
      </p:sp>
      <p:sp>
        <p:nvSpPr>
          <p:cNvPr id="4" name="Oval 3"/>
          <p:cNvSpPr/>
          <p:nvPr/>
        </p:nvSpPr>
        <p:spPr>
          <a:xfrm>
            <a:off x="9099227" y="4734232"/>
            <a:ext cx="2168542" cy="20828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المخاطر السوقية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54871" y="4825153"/>
            <a:ext cx="2227502" cy="19919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2060"/>
                </a:solidFill>
              </a:rPr>
              <a:t>المخاطر الفنية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10516" y="4786300"/>
            <a:ext cx="2227502" cy="19919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rgbClr val="003300"/>
                </a:solidFill>
              </a:rPr>
              <a:t>المخاطر المالية</a:t>
            </a:r>
            <a:endParaRPr lang="en-US" sz="3200" b="1" dirty="0">
              <a:solidFill>
                <a:srgbClr val="0033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998493" y="4805963"/>
            <a:ext cx="2227502" cy="1991964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المخاطر التشغيلية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134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73737" y="838328"/>
            <a:ext cx="107608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/>
              <a:t>دراسة الجدوى هي أساس القرار السليم. </a:t>
            </a:r>
            <a:endParaRPr lang="ar-IQ" sz="3200" b="1" dirty="0"/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/>
              <a:t>المشروع الناجح يبدأ بالتخطيط والتحليل العلمي</a:t>
            </a:r>
            <a:r>
              <a:rPr lang="ar-IQ" sz="3200" b="1" dirty="0"/>
              <a:t>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/>
              <a:t>التكامل بين الإدارة والهندسة والمالية والسوق هو ما يضمن الاستدامة.</a:t>
            </a: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SA" sz="3200" b="1" dirty="0"/>
              <a:t>التوصية: لا ينفذ أي مشروع بدون دراسة جدوى شاملة، فهي خريطة طريق لضمان نجاح المشروع وتقليل المخاطر.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16" y="3832368"/>
            <a:ext cx="5311878" cy="2788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823" y="3955640"/>
            <a:ext cx="4382166" cy="269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5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Best Thank You Slide For Business Presentation Slid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5" y="429968"/>
            <a:ext cx="1762005" cy="18876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95742" y="4722924"/>
            <a:ext cx="4759627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5400" dirty="0">
                <a:solidFill>
                  <a:srgbClr val="009999"/>
                </a:solidFill>
                <a:latin typeface="Calibri" panose="020F0502020204030204" pitchFamily="34" charset="0"/>
                <a:ea typeface="Calibri" panose="020F0502020204030204" pitchFamily="34" charset="0"/>
                <a:cs typeface="Sultan bold" pitchFamily="2" charset="-78"/>
              </a:rPr>
              <a:t>شكرا لحسن الإصغاء </a:t>
            </a:r>
            <a:endParaRPr lang="en-US" sz="2000" dirty="0">
              <a:solidFill>
                <a:srgbClr val="009999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29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مفهوم دراسة الجدوى؟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56496" y="1233083"/>
            <a:ext cx="10060856" cy="2050026"/>
          </a:xfrm>
        </p:spPr>
        <p:txBody>
          <a:bodyPr>
            <a:noAutofit/>
          </a:bodyPr>
          <a:lstStyle/>
          <a:p>
            <a:pPr marL="0" indent="0" algn="just" rtl="1">
              <a:buNone/>
            </a:pPr>
            <a:r>
              <a:rPr lang="ar-IQ" sz="3200" dirty="0">
                <a:cs typeface="MD_Headline_01" pitchFamily="2" charset="-78"/>
              </a:rPr>
              <a:t>دراسة الجدوى الاقتصادية للمشاريع هي عملية تحليل منهجية تُجرى قبل تنفيذ المشروع بهدف تقييم مدى صلاحيته من الناحية الاقتصادية والمالية والفنية والتسويقية. تسعى هذه الدراسة إلى الإجابة عن سؤال جوهري: هل يستحق المشروع الاستثمار فيه أم لا؟وتتضمن دراسة الجدوى عادةً:</a:t>
            </a:r>
          </a:p>
          <a:p>
            <a:pPr algn="just" rtl="1"/>
            <a:r>
              <a:rPr lang="ar-IQ" sz="3200" dirty="0">
                <a:cs typeface="MD_Headline_01" pitchFamily="2" charset="-78"/>
              </a:rPr>
              <a:t>تحليل التكاليف المتوقعة مقابل الإيرادات والعوائد.</a:t>
            </a:r>
          </a:p>
          <a:p>
            <a:pPr algn="just" rtl="1"/>
            <a:r>
              <a:rPr lang="ar-IQ" sz="3200" dirty="0">
                <a:cs typeface="MD_Headline_01" pitchFamily="2" charset="-78"/>
              </a:rPr>
              <a:t>تقييم المخاطر والفرص.</a:t>
            </a:r>
          </a:p>
          <a:p>
            <a:pPr algn="just" rtl="1"/>
            <a:r>
              <a:rPr lang="ar-IQ" sz="3200" dirty="0">
                <a:cs typeface="MD_Headline_01" pitchFamily="2" charset="-78"/>
              </a:rPr>
              <a:t>دراسة السوق والطلب والمنافسة.</a:t>
            </a:r>
          </a:p>
          <a:p>
            <a:pPr algn="just" rtl="1"/>
            <a:r>
              <a:rPr lang="ar-IQ" sz="3200" dirty="0">
                <a:cs typeface="MD_Headline_01" pitchFamily="2" charset="-78"/>
              </a:rPr>
              <a:t>فحص الجوانب الفنية والتنظيمية.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193543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6496" y="5229603"/>
            <a:ext cx="101702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IQ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ultan bold" pitchFamily="2" charset="-78"/>
              </a:rPr>
              <a:t>دراسة الجدوى أداة أساسية لاتخاذ قرار استثماري رشيد يقلل من احتمالات الفشل ويزيد من فرص النجاح والاستدامة.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E4E3D1"/>
              </a:clrFrom>
              <a:clrTo>
                <a:srgbClr val="E4E3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262" y="2604684"/>
            <a:ext cx="4240190" cy="242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لماذا نحتاج دراسة الجدوى؟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58778" y="1227229"/>
            <a:ext cx="3898491" cy="2050026"/>
          </a:xfrm>
        </p:spPr>
        <p:txBody>
          <a:bodyPr>
            <a:normAutofit/>
          </a:bodyPr>
          <a:lstStyle/>
          <a:p>
            <a:pPr algn="r" rtl="1"/>
            <a:r>
              <a:rPr 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Shafa S_U normal." pitchFamily="2" charset="-78"/>
              </a:rPr>
              <a:t>تقليل المخاطر</a:t>
            </a:r>
          </a:p>
          <a:p>
            <a:pPr algn="r" rtl="1"/>
            <a:r>
              <a:rPr 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Shafa S_U normal." pitchFamily="2" charset="-78"/>
              </a:rPr>
              <a:t>استخدام الموارد بكفاءة</a:t>
            </a:r>
          </a:p>
          <a:p>
            <a:pPr algn="r" rtl="1"/>
            <a:r>
              <a:rPr 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Shafa S_U normal." pitchFamily="2" charset="-78"/>
              </a:rPr>
              <a:t>اختيار البديل الأفضل</a:t>
            </a:r>
          </a:p>
          <a:p>
            <a:pPr algn="r" rtl="1"/>
            <a:r>
              <a:rPr lang="ar-IQ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CS Shafa S_U normal." pitchFamily="2" charset="-78"/>
              </a:rPr>
              <a:t>ضمان الاستدامة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57566" y="4131809"/>
            <a:ext cx="57051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3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3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Hesham Bold" pitchFamily="2" charset="-78"/>
              </a:rPr>
              <a:t>دراسة الجدوى تجعل قرارنا مبنيًا على تحليل علمي وليس مجرد اجتهاد شخصي</a:t>
            </a:r>
            <a:endParaRPr lang="en-US" sz="3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Hesham Bold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24525"/>
            <a:ext cx="5557628" cy="3762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3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ماذا يعبر عن دراسة الجدوى؟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365133" y="1168272"/>
            <a:ext cx="4597835" cy="1663455"/>
          </a:xfrm>
        </p:spPr>
        <p:txBody>
          <a:bodyPr>
            <a:normAutofit/>
          </a:bodyPr>
          <a:lstStyle/>
          <a:p>
            <a:pPr algn="r" rtl="1"/>
            <a:r>
              <a:rPr lang="ar-SA" dirty="0">
                <a:cs typeface="Hesham Bold" pitchFamily="2" charset="-78"/>
              </a:rPr>
              <a:t>تحليل علمي شامل</a:t>
            </a:r>
            <a:endParaRPr lang="en-US" dirty="0">
              <a:cs typeface="Hesham Bold" pitchFamily="2" charset="-78"/>
            </a:endParaRPr>
          </a:p>
          <a:p>
            <a:pPr algn="r" rtl="1"/>
            <a:r>
              <a:rPr lang="ar-SA" dirty="0">
                <a:cs typeface="Hesham Bold" pitchFamily="2" charset="-78"/>
              </a:rPr>
              <a:t> تقييم إمكانية التنفيذ</a:t>
            </a:r>
            <a:endParaRPr lang="en-US" dirty="0">
              <a:cs typeface="Hesham Bold" pitchFamily="2" charset="-78"/>
            </a:endParaRPr>
          </a:p>
          <a:p>
            <a:pPr algn="r" rtl="1"/>
            <a:r>
              <a:rPr lang="ar-SA" dirty="0">
                <a:cs typeface="Hesham Bold" pitchFamily="2" charset="-78"/>
              </a:rPr>
              <a:t>الربط بين السوق والتقنية والمال والإدارة</a:t>
            </a:r>
            <a:endParaRPr lang="ar-IQ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sham Bold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5019" y="2641461"/>
            <a:ext cx="10972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dirty="0"/>
              <a:t>دراسة الجدوى ليست مجرد حساب أرباح، بل هي فحص شامل لكل جوانب المشروع</a:t>
            </a:r>
            <a:r>
              <a:rPr lang="ar-IQ" sz="2800" dirty="0"/>
              <a:t>.</a:t>
            </a:r>
          </a:p>
          <a:p>
            <a:pPr algn="just" rtl="1"/>
            <a:r>
              <a:rPr lang="ar-SA" sz="3000" b="1" u="sng" dirty="0"/>
              <a:t>تجمع بين أربعة محاور رئيسية:</a:t>
            </a:r>
            <a:endParaRPr lang="ar-IQ" sz="3000" b="1" u="sng" dirty="0"/>
          </a:p>
          <a:p>
            <a:pPr marL="514350" indent="-514350" algn="just" rtl="1">
              <a:buFont typeface="+mj-lt"/>
              <a:buAutoNum type="arabicPeriod"/>
            </a:pPr>
            <a:r>
              <a:rPr lang="ar-SA" sz="3000" dirty="0"/>
              <a:t> </a:t>
            </a:r>
            <a:r>
              <a:rPr lang="ar-SA" sz="3000" b="1" dirty="0">
                <a:solidFill>
                  <a:srgbClr val="C00000"/>
                </a:solidFill>
              </a:rPr>
              <a:t>السوق</a:t>
            </a:r>
            <a:r>
              <a:rPr lang="ar-SA" sz="3000" dirty="0"/>
              <a:t> (هل هناك من سيشتري؟)</a:t>
            </a:r>
            <a:endParaRPr lang="ar-IQ" sz="3000" dirty="0"/>
          </a:p>
          <a:p>
            <a:pPr marL="514350" indent="-514350" algn="just" rtl="1">
              <a:buFont typeface="+mj-lt"/>
              <a:buAutoNum type="arabicPeriod"/>
            </a:pPr>
            <a:r>
              <a:rPr lang="ar-SA" sz="3000" b="1" dirty="0">
                <a:solidFill>
                  <a:srgbClr val="C00000"/>
                </a:solidFill>
              </a:rPr>
              <a:t>الجانب الفني أو الهندسي </a:t>
            </a:r>
            <a:r>
              <a:rPr lang="ar-SA" sz="2400" dirty="0"/>
              <a:t>(هل نستطيع التنفيذ تقنيًا؟)</a:t>
            </a:r>
            <a:endParaRPr lang="ar-IQ" sz="2400" dirty="0"/>
          </a:p>
          <a:p>
            <a:pPr marL="514350" indent="-514350" algn="just" rtl="1">
              <a:buFont typeface="+mj-lt"/>
              <a:buAutoNum type="arabicPeriod"/>
            </a:pPr>
            <a:r>
              <a:rPr lang="ar-SA" sz="3000" b="1" dirty="0">
                <a:solidFill>
                  <a:srgbClr val="C00000"/>
                </a:solidFill>
              </a:rPr>
              <a:t>الجانب المالي </a:t>
            </a:r>
            <a:r>
              <a:rPr lang="ar-SA" sz="2400" dirty="0"/>
              <a:t>(هل المشروع مربح؟)</a:t>
            </a:r>
            <a:endParaRPr lang="ar-IQ" sz="2400" dirty="0"/>
          </a:p>
          <a:p>
            <a:pPr marL="514350" indent="-514350" algn="just" rtl="1">
              <a:buFont typeface="+mj-lt"/>
              <a:buAutoNum type="arabicPeriod"/>
            </a:pPr>
            <a:r>
              <a:rPr lang="ar-SA" sz="3000" b="1" dirty="0">
                <a:solidFill>
                  <a:srgbClr val="C00000"/>
                </a:solidFill>
              </a:rPr>
              <a:t>الجانب الإداري </a:t>
            </a:r>
            <a:r>
              <a:rPr lang="ar-SA" sz="2400" dirty="0"/>
              <a:t>(هل لدينا القدرة على تشغيل المشروع بكفاءة؟)</a:t>
            </a:r>
            <a:r>
              <a:rPr lang="ar-IQ" sz="2400" dirty="0"/>
              <a:t>.</a:t>
            </a:r>
          </a:p>
          <a:p>
            <a:pPr algn="just" rtl="1"/>
            <a:endParaRPr lang="ar-IQ" sz="3000" dirty="0"/>
          </a:p>
          <a:p>
            <a:pPr algn="just" rtl="1"/>
            <a:r>
              <a:rPr lang="ar-SA" sz="3000" b="1" dirty="0">
                <a:solidFill>
                  <a:srgbClr val="C00000"/>
                </a:solidFill>
              </a:rPr>
              <a:t>مثال: فكرة ممتازة تقنيًا قد تفشل إذا لم يكن السوق مستعدًا لها</a:t>
            </a:r>
            <a:endParaRPr lang="ar-IQ" sz="3000" b="1" dirty="0">
              <a:solidFill>
                <a:srgbClr val="C00000"/>
              </a:solidFill>
            </a:endParaRPr>
          </a:p>
          <a:p>
            <a:pPr algn="just" rtl="1"/>
            <a:endParaRPr lang="ar-IQ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Hesham Bold" pitchFamily="2" charset="-78"/>
            </a:endParaRPr>
          </a:p>
          <a:p>
            <a:pPr algn="just" rtl="1"/>
            <a:endParaRPr lang="en-US" sz="3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Hesham Bold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166" t="10049" r="26606" b="5583"/>
          <a:stretch/>
        </p:blipFill>
        <p:spPr>
          <a:xfrm>
            <a:off x="125359" y="3199924"/>
            <a:ext cx="3650227" cy="362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07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347" y="1230193"/>
            <a:ext cx="9431615" cy="480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10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مراحل إعداد دراسة الجدوى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349520" y="3822981"/>
            <a:ext cx="7119808" cy="67527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dirty="0">
                <a:solidFill>
                  <a:srgbClr val="C00000"/>
                </a:solidFill>
                <a:cs typeface="Hesham Bold" pitchFamily="2" charset="-78"/>
              </a:rPr>
              <a:t>الفكرة الأساسية: لا ننتقل مباشرة من الفكرة إلى التنفيذ بدون تحليل علمي</a:t>
            </a:r>
            <a:endParaRPr lang="ar-IQ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sham Bold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28" y="1371600"/>
            <a:ext cx="10972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ar-SA" sz="2800" b="1" dirty="0"/>
              <a:t>دراسة الجدوى تمر بمراحل:</a:t>
            </a:r>
          </a:p>
          <a:p>
            <a:pPr algn="just" rtl="1"/>
            <a:r>
              <a:rPr lang="ar-SA" sz="2800" b="1" dirty="0"/>
              <a:t>1.	توليد فكرة المشروع (حل مشكلة أو استغلال فرصة).</a:t>
            </a:r>
          </a:p>
          <a:p>
            <a:pPr algn="just" rtl="1"/>
            <a:r>
              <a:rPr lang="ar-SA" sz="2800" b="1" dirty="0"/>
              <a:t>2.	الدراسة الأولية: فرز الأفكار، هل تستحق الاستمرار؟</a:t>
            </a:r>
          </a:p>
          <a:p>
            <a:pPr algn="just" rtl="1"/>
            <a:r>
              <a:rPr lang="ar-SA" sz="2800" b="1" dirty="0"/>
              <a:t>3.	الدراسة التفصيلية: تحليل شامل للسوق، والجوانب الفنية، والمالية، والإدارية.</a:t>
            </a:r>
          </a:p>
          <a:p>
            <a:pPr algn="just" rtl="1"/>
            <a:r>
              <a:rPr lang="ar-SA" sz="2800" b="1" dirty="0"/>
              <a:t>4.	اتخاذ القرار: التنفيذ، تعديل الفكرة، أو الرفض.</a:t>
            </a:r>
          </a:p>
        </p:txBody>
      </p:sp>
    </p:spTree>
    <p:extLst>
      <p:ext uri="{BB962C8B-B14F-4D97-AF65-F5344CB8AC3E}">
        <p14:creationId xmlns:p14="http://schemas.microsoft.com/office/powerpoint/2010/main" val="377160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>
            <a:normAutofit fontScale="90000"/>
          </a:bodyPr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اجزاء دراسة الجدوى</a:t>
            </a:r>
            <a:b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</a:br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 (الدراسات الفرعية)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8642555" y="1312601"/>
            <a:ext cx="2020529" cy="9291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dirty="0">
                <a:solidFill>
                  <a:srgbClr val="C00000"/>
                </a:solidFill>
                <a:cs typeface="SKR HEAD1" pitchFamily="2" charset="-78"/>
              </a:rPr>
              <a:t>السوقية</a:t>
            </a:r>
            <a:endParaRPr lang="en-US" sz="3200" dirty="0">
              <a:solidFill>
                <a:srgbClr val="C00000"/>
              </a:solidFill>
              <a:cs typeface="SKR HEAD1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762568" y="2403982"/>
            <a:ext cx="2020529" cy="92914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dirty="0">
                <a:solidFill>
                  <a:srgbClr val="C00000"/>
                </a:solidFill>
                <a:cs typeface="SKR HEAD1" pitchFamily="2" charset="-78"/>
              </a:rPr>
              <a:t>الفنية</a:t>
            </a:r>
            <a:endParaRPr lang="en-US" sz="3200" dirty="0">
              <a:solidFill>
                <a:srgbClr val="C00000"/>
              </a:solidFill>
              <a:cs typeface="SKR HEAD1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21910" y="3480615"/>
            <a:ext cx="2020529" cy="929149"/>
          </a:xfrm>
          <a:prstGeom prst="roundRect">
            <a:avLst/>
          </a:prstGeom>
          <a:solidFill>
            <a:srgbClr val="E7EF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dirty="0">
                <a:solidFill>
                  <a:srgbClr val="C00000"/>
                </a:solidFill>
                <a:cs typeface="SKR HEAD1" pitchFamily="2" charset="-78"/>
              </a:rPr>
              <a:t>المالية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911645" y="4557248"/>
            <a:ext cx="2020529" cy="929149"/>
          </a:xfrm>
          <a:prstGeom prst="roundRect">
            <a:avLst/>
          </a:prstGeom>
          <a:solidFill>
            <a:srgbClr val="F5F8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dirty="0">
                <a:solidFill>
                  <a:srgbClr val="C00000"/>
                </a:solidFill>
                <a:cs typeface="SKR HEAD1" pitchFamily="2" charset="-78"/>
              </a:rPr>
              <a:t>الاقتصادية والاجتماعية</a:t>
            </a:r>
            <a:endParaRPr lang="en-US" sz="1600" dirty="0">
              <a:solidFill>
                <a:srgbClr val="C00000"/>
              </a:solidFill>
              <a:cs typeface="SKR HEAD1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901380" y="5633881"/>
            <a:ext cx="2020529" cy="929149"/>
          </a:xfrm>
          <a:prstGeom prst="roundRect">
            <a:avLst/>
          </a:prstGeom>
          <a:solidFill>
            <a:srgbClr val="A1F4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dirty="0">
                <a:solidFill>
                  <a:srgbClr val="C00000"/>
                </a:solidFill>
                <a:cs typeface="SKR HEAD1" pitchFamily="2" charset="-78"/>
              </a:rPr>
              <a:t>الادارية</a:t>
            </a:r>
            <a:endParaRPr lang="en-US" dirty="0">
              <a:solidFill>
                <a:srgbClr val="C00000"/>
              </a:solidFill>
              <a:cs typeface="SKR HEAD1" pitchFamily="2" charset="-78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860022" y="1201986"/>
            <a:ext cx="2765323" cy="1150374"/>
          </a:xfrm>
          <a:prstGeom prst="rightArrow">
            <a:avLst>
              <a:gd name="adj1" fmla="val 44872"/>
              <a:gd name="adj2" fmla="val 320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هل يوجد طلب؟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4704735" y="2267559"/>
            <a:ext cx="3057833" cy="1150374"/>
          </a:xfrm>
          <a:prstGeom prst="rightArrow">
            <a:avLst>
              <a:gd name="adj1" fmla="val 44872"/>
              <a:gd name="adj2" fmla="val 320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هل يمكن التنفيذ تقنيًا؟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3841958" y="3370002"/>
            <a:ext cx="3057833" cy="1150374"/>
          </a:xfrm>
          <a:prstGeom prst="rightArrow">
            <a:avLst>
              <a:gd name="adj1" fmla="val 44872"/>
              <a:gd name="adj2" fmla="val 320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هل المشروع مربح؟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1209369" y="4409764"/>
            <a:ext cx="4650654" cy="1150374"/>
          </a:xfrm>
          <a:prstGeom prst="rightArrow">
            <a:avLst>
              <a:gd name="adj1" fmla="val 44872"/>
              <a:gd name="adj2" fmla="val 3205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ما فائدته </a:t>
            </a:r>
            <a:r>
              <a:rPr lang="ar-IQ" sz="2800" b="1" dirty="0">
                <a:solidFill>
                  <a:srgbClr val="C00000"/>
                </a:solidFill>
              </a:rPr>
              <a:t>للاقتصاد والمجتمع</a:t>
            </a:r>
            <a:r>
              <a:rPr lang="ar-SA" sz="2800" b="1" dirty="0">
                <a:solidFill>
                  <a:srgbClr val="C00000"/>
                </a:solidFill>
              </a:rPr>
              <a:t>؟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63263" y="5560138"/>
            <a:ext cx="4538118" cy="1150374"/>
          </a:xfrm>
          <a:prstGeom prst="rightArrow">
            <a:avLst>
              <a:gd name="adj1" fmla="val 83334"/>
              <a:gd name="adj2" fmla="val 576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C00000"/>
                </a:solidFill>
              </a:rPr>
              <a:t>هل لدينا إدارة قادرة على تشغيل المشروع بكفاءة؟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2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الجدوى السوقية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528" y="1371600"/>
            <a:ext cx="10972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الجدوى السوقية تجيب عن سؤال: هل هناك من سيشتري؟</a:t>
            </a:r>
            <a:endParaRPr lang="ar-IQ" sz="3200" dirty="0"/>
          </a:p>
          <a:p>
            <a:pPr algn="r" rtl="1"/>
            <a:r>
              <a:rPr lang="ar-SA" sz="3200" dirty="0"/>
              <a:t>ندرس طبيعة المنتج، الفئة المستهدفة، حجم الطلب الحالي والمستقبلي، المنافسين وأسعارهم، وأخيرًا التسعير المناسب</a:t>
            </a:r>
            <a:r>
              <a:rPr lang="en-US" sz="3200" dirty="0"/>
              <a:t>.</a:t>
            </a:r>
            <a:endParaRPr lang="ar-IQ" sz="3200" dirty="0"/>
          </a:p>
          <a:p>
            <a:pPr algn="ctr" rtl="1"/>
            <a:r>
              <a:rPr lang="ar-SA" sz="3200" b="1" dirty="0">
                <a:solidFill>
                  <a:srgbClr val="C00000"/>
                </a:solidFill>
              </a:rPr>
              <a:t>أحيانًا يفشل المشروع ليس لأنه سيئ، بل لأن السوق لم يكن مستعدًا له</a:t>
            </a:r>
            <a:endParaRPr lang="ar-SA" sz="4400" b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089928" y="3982065"/>
            <a:ext cx="2531801" cy="2477729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bg1"/>
                </a:solidFill>
              </a:rPr>
              <a:t>الفئة المستهدفة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89290" y="4090222"/>
            <a:ext cx="2600638" cy="2369572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حجم الطلب الحالي والمستقبلي</a:t>
            </a:r>
            <a:endParaRPr 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98493" y="4109887"/>
            <a:ext cx="2600638" cy="236957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50000"/>
                  </a:schemeClr>
                </a:solidFill>
              </a:rPr>
              <a:t>المنافسين واسعارهم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278196" y="4159050"/>
            <a:ext cx="2600638" cy="236957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2">
                    <a:lumMod val="50000"/>
                  </a:schemeClr>
                </a:solidFill>
              </a:rPr>
              <a:t>التسعير المناسب</a:t>
            </a:r>
            <a:endParaRPr lang="en-US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28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293806" y="228600"/>
            <a:ext cx="5761703" cy="1143000"/>
          </a:xfrm>
        </p:spPr>
        <p:txBody>
          <a:bodyPr/>
          <a:lstStyle/>
          <a:p>
            <a:pPr algn="ctr" rtl="1"/>
            <a:r>
              <a:rPr lang="ar-IQ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cen Newspaper" panose="02000000000000000000" pitchFamily="2" charset="-78"/>
                <a:cs typeface="Hacen Newspaper" panose="02000000000000000000" pitchFamily="2" charset="-78"/>
              </a:rPr>
              <a:t>الجدوى الفنية (الهندسية)</a:t>
            </a:r>
            <a:endParaRPr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cen Newspaper" panose="02000000000000000000" pitchFamily="2" charset="-78"/>
              <a:cs typeface="Hacen Newspaper" panose="020000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0">
            <a:off x="10210800" y="0"/>
            <a:ext cx="2047619" cy="20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2" y="275561"/>
            <a:ext cx="1023085" cy="109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371600"/>
            <a:ext cx="114693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/>
              <a:t>الجدوى الفنية تحدد إذا كان المشروع ممكنًا من الناحية العملية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ar-SA" sz="3200" dirty="0"/>
              <a:t>نختار الموقع، نحدد الطاقة الإنتاجية، نختار التكنولوجيا والآلات، ونحدد المواد المطلوبة وطرق التشغيل والصيانة</a:t>
            </a:r>
            <a:r>
              <a:rPr lang="en-US" sz="3200" dirty="0"/>
              <a:t>.</a:t>
            </a:r>
            <a:br>
              <a:rPr lang="en-US" sz="3200" dirty="0"/>
            </a:br>
            <a:r>
              <a:rPr lang="ar-SA" sz="2800" b="1" dirty="0"/>
              <a:t>كمثال، هذه المرحلة تشبه دراسة تصميم خط الإنتاج، لكن مع ربطها بالجدوى الاقتصادية</a:t>
            </a:r>
            <a:endParaRPr lang="ar-SA" sz="6600" b="1" dirty="0">
              <a:solidFill>
                <a:srgbClr val="C0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9748683" y="3743420"/>
            <a:ext cx="2168013" cy="2123768"/>
          </a:xfrm>
          <a:prstGeom prst="ellipse">
            <a:avLst/>
          </a:pr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bg1"/>
                </a:solidFill>
              </a:rPr>
              <a:t>الموقع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92174" y="3819149"/>
            <a:ext cx="2256509" cy="2123768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bg1"/>
                </a:solidFill>
              </a:rPr>
              <a:t>الطاقة الإنتاجية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35666" y="3875213"/>
            <a:ext cx="2256508" cy="214343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2800" b="1" dirty="0">
                <a:solidFill>
                  <a:schemeClr val="accent6">
                    <a:lumMod val="50000"/>
                  </a:schemeClr>
                </a:solidFill>
              </a:rPr>
              <a:t>التكنولوجيا والآلات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942282" y="3875213"/>
            <a:ext cx="2241763" cy="2192597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المواد الأولية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67336" y="3875213"/>
            <a:ext cx="2241763" cy="219259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IQ" sz="3200" b="1" dirty="0">
                <a:solidFill>
                  <a:schemeClr val="accent6">
                    <a:lumMod val="50000"/>
                  </a:schemeClr>
                </a:solidFill>
              </a:rPr>
              <a:t>التشغيل والصيانة</a:t>
            </a:r>
            <a:endParaRPr 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90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906</Words>
  <Application>Microsoft Office PowerPoint</Application>
  <PresentationFormat>شاشة عريضة</PresentationFormat>
  <Paragraphs>128</Paragraphs>
  <Slides>18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Hacen Newspaper</vt:lpstr>
      <vt:lpstr>Hesham Bold</vt:lpstr>
      <vt:lpstr>MCS Shafa S_U normal.</vt:lpstr>
      <vt:lpstr>MD_Headline_01</vt:lpstr>
      <vt:lpstr>SKR HEAD1</vt:lpstr>
      <vt:lpstr>Sultan bold</vt:lpstr>
      <vt:lpstr>Times New Roman</vt:lpstr>
      <vt:lpstr>Office Theme</vt:lpstr>
      <vt:lpstr>عرض تقديمي في PowerPoint</vt:lpstr>
      <vt:lpstr>مفهوم دراسة الجدوى؟</vt:lpstr>
      <vt:lpstr>لماذا نحتاج دراسة الجدوى؟</vt:lpstr>
      <vt:lpstr>ماذا يعبر عن دراسة الجدوى؟</vt:lpstr>
      <vt:lpstr>عرض تقديمي في PowerPoint</vt:lpstr>
      <vt:lpstr>مراحل إعداد دراسة الجدوى</vt:lpstr>
      <vt:lpstr>اجزاء دراسة الجدوى  (الدراسات الفرعية)</vt:lpstr>
      <vt:lpstr>الجدوى السوقية</vt:lpstr>
      <vt:lpstr>الجدوى الفنية (الهندسية)</vt:lpstr>
      <vt:lpstr>الجدوى المالية</vt:lpstr>
      <vt:lpstr>عناصر التكاليف</vt:lpstr>
      <vt:lpstr>مصادر الايرادات</vt:lpstr>
      <vt:lpstr>المؤشرات المالية الأساسية</vt:lpstr>
      <vt:lpstr>الجدوى الاقتصادية والاجتماعية</vt:lpstr>
      <vt:lpstr>الجدوى الإدارية والتنظيمية</vt:lpstr>
      <vt:lpstr>تحليل المخاطر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Sulaiman</dc:creator>
  <cp:lastModifiedBy>fmfm53163@gmail.com</cp:lastModifiedBy>
  <cp:revision>16</cp:revision>
  <dcterms:created xsi:type="dcterms:W3CDTF">2026-02-08T16:20:14Z</dcterms:created>
  <dcterms:modified xsi:type="dcterms:W3CDTF">2026-03-02T18:20:13Z</dcterms:modified>
</cp:coreProperties>
</file>